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Raleway"/>
      <p:regular r:id="rId30"/>
      <p:bold r:id="rId31"/>
      <p:italic r:id="rId32"/>
      <p:boldItalic r:id="rId33"/>
    </p:embeddedFont>
    <p:embeddedFont>
      <p:font typeface="Source Sans Pro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-bold.fntdata"/><Relationship Id="rId30" Type="http://schemas.openxmlformats.org/officeDocument/2006/relationships/font" Target="fonts/Raleway-regular.fntdata"/><Relationship Id="rId11" Type="http://schemas.openxmlformats.org/officeDocument/2006/relationships/slide" Target="slides/slide6.xml"/><Relationship Id="rId33" Type="http://schemas.openxmlformats.org/officeDocument/2006/relationships/font" Target="fonts/Raleway-boldItalic.fntdata"/><Relationship Id="rId10" Type="http://schemas.openxmlformats.org/officeDocument/2006/relationships/slide" Target="slides/slide5.xml"/><Relationship Id="rId32" Type="http://schemas.openxmlformats.org/officeDocument/2006/relationships/font" Target="fonts/Raleway-italic.fntdata"/><Relationship Id="rId13" Type="http://schemas.openxmlformats.org/officeDocument/2006/relationships/slide" Target="slides/slide8.xml"/><Relationship Id="rId35" Type="http://schemas.openxmlformats.org/officeDocument/2006/relationships/font" Target="fonts/SourceSansPro-bold.fntdata"/><Relationship Id="rId12" Type="http://schemas.openxmlformats.org/officeDocument/2006/relationships/slide" Target="slides/slide7.xml"/><Relationship Id="rId34" Type="http://schemas.openxmlformats.org/officeDocument/2006/relationships/font" Target="fonts/SourceSansPro-regular.fntdata"/><Relationship Id="rId15" Type="http://schemas.openxmlformats.org/officeDocument/2006/relationships/slide" Target="slides/slide10.xml"/><Relationship Id="rId37" Type="http://schemas.openxmlformats.org/officeDocument/2006/relationships/font" Target="fonts/SourceSansPro-boldItalic.fntdata"/><Relationship Id="rId14" Type="http://schemas.openxmlformats.org/officeDocument/2006/relationships/slide" Target="slides/slide9.xml"/><Relationship Id="rId36" Type="http://schemas.openxmlformats.org/officeDocument/2006/relationships/font" Target="fonts/SourceSansPro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7172bf9ac4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7172bf9ac4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7172bf9ac4_0_4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7172bf9ac4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7181a0f209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7181a0f209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172bf9ac4_0_9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7172bf9ac4_0_9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172bf9ac4_0_9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172bf9ac4_0_9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172bf9ac4_0_9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172bf9ac4_0_9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7172bf9ac4_0_9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7172bf9ac4_0_9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7181a0f209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7181a0f20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181a0f209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7181a0f209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7172bf9ac4_0_10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7172bf9ac4_0_10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7172bf9ac4_0_10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7172bf9ac4_0_10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7181a0f209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7181a0f20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7172bf9ac4_0_10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7172bf9ac4_0_1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7172bf9ac4_0_10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7172bf9ac4_0_10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7181a0f20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7181a0f20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7181a0f20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7181a0f20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7181a0f20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7181a0f20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7172bf9ac4_0_10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7172bf9ac4_0_10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7172bf9ac4_0_10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7172bf9ac4_0_10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7172bf9ac4_0_10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7172bf9ac4_0_10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7172bf9ac4_0_10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7172bf9ac4_0_10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7172bf9ac4_0_10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7172bf9ac4_0_10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7172bf9ac4_0_10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7172bf9ac4_0_10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7172bf9ac4_0_10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7172bf9ac4_0_10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2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l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gif"/><Relationship Id="rId4" Type="http://schemas.openxmlformats.org/officeDocument/2006/relationships/image" Target="../media/image13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gif"/><Relationship Id="rId4" Type="http://schemas.openxmlformats.org/officeDocument/2006/relationships/image" Target="../media/image8.gif"/><Relationship Id="rId5" Type="http://schemas.openxmlformats.org/officeDocument/2006/relationships/image" Target="../media/image9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gif"/><Relationship Id="rId4" Type="http://schemas.openxmlformats.org/officeDocument/2006/relationships/image" Target="../media/image2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3.gif"/><Relationship Id="rId4" Type="http://schemas.openxmlformats.org/officeDocument/2006/relationships/image" Target="../media/image14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.gif"/><Relationship Id="rId4" Type="http://schemas.openxmlformats.org/officeDocument/2006/relationships/image" Target="../media/image25.png"/><Relationship Id="rId5" Type="http://schemas.openxmlformats.org/officeDocument/2006/relationships/image" Target="../media/image27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youtube.com/watch?v=z47fseTxiPY" TargetMode="External"/><Relationship Id="rId4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4.gif"/><Relationship Id="rId4" Type="http://schemas.openxmlformats.org/officeDocument/2006/relationships/image" Target="../media/image22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gif"/><Relationship Id="rId4" Type="http://schemas.openxmlformats.org/officeDocument/2006/relationships/image" Target="../media/image2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gif"/><Relationship Id="rId4" Type="http://schemas.openxmlformats.org/officeDocument/2006/relationships/image" Target="../media/image32.gif"/><Relationship Id="rId5" Type="http://schemas.openxmlformats.org/officeDocument/2006/relationships/image" Target="../media/image19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gif"/><Relationship Id="rId4" Type="http://schemas.openxmlformats.org/officeDocument/2006/relationships/image" Target="../media/image30.gif"/><Relationship Id="rId5" Type="http://schemas.openxmlformats.org/officeDocument/2006/relationships/image" Target="../media/image36.gif"/><Relationship Id="rId6" Type="http://schemas.openxmlformats.org/officeDocument/2006/relationships/image" Target="../media/image47.gif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3.gif"/><Relationship Id="rId4" Type="http://schemas.openxmlformats.org/officeDocument/2006/relationships/image" Target="../media/image4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0.gif"/><Relationship Id="rId4" Type="http://schemas.openxmlformats.org/officeDocument/2006/relationships/image" Target="../media/image35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5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4.gif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9.gif"/><Relationship Id="rId4" Type="http://schemas.openxmlformats.org/officeDocument/2006/relationships/image" Target="../media/image42.gif"/><Relationship Id="rId5" Type="http://schemas.openxmlformats.org/officeDocument/2006/relationships/image" Target="../media/image3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6.gif"/><Relationship Id="rId4" Type="http://schemas.openxmlformats.org/officeDocument/2006/relationships/image" Target="../media/image37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D966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How are you feeling?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480150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9900FF"/>
                </a:solidFill>
              </a:rPr>
              <a:t>BY: Zeek :)</a:t>
            </a:r>
            <a:endParaRPr sz="3600">
              <a:solidFill>
                <a:srgbClr val="9900FF"/>
              </a:solidFill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200" y="2924700"/>
            <a:ext cx="1893150" cy="189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2050" y="2987811"/>
            <a:ext cx="1893150" cy="1766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20025" y="2761877"/>
            <a:ext cx="2218801" cy="221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8950" y="2869625"/>
            <a:ext cx="2003300" cy="20033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6639550" y="474325"/>
            <a:ext cx="2342100" cy="17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 hope you all are feeling GREAT and healthy.</a:t>
            </a:r>
            <a:endParaRPr sz="24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7500300" y="1854925"/>
            <a:ext cx="815400" cy="6273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900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FA8DC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title"/>
          </p:nvPr>
        </p:nvSpPr>
        <p:spPr>
          <a:xfrm>
            <a:off x="311700" y="445025"/>
            <a:ext cx="8520600" cy="24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illness is a period of being </a:t>
            </a:r>
            <a:r>
              <a:rPr lang="en">
                <a:highlight>
                  <a:srgbClr val="00FF00"/>
                </a:highlight>
              </a:rPr>
              <a:t>sick</a:t>
            </a:r>
            <a:endParaRPr>
              <a:highlight>
                <a:srgbClr val="00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Illnesses are caused by tiny </a:t>
            </a:r>
            <a:r>
              <a:rPr lang="en">
                <a:solidFill>
                  <a:srgbClr val="F1C232"/>
                </a:solidFill>
              </a:rPr>
              <a:t>bacteria </a:t>
            </a:r>
            <a:r>
              <a:rPr lang="en"/>
              <a:t>or </a:t>
            </a:r>
            <a:r>
              <a:rPr lang="en">
                <a:solidFill>
                  <a:srgbClr val="FFFF00"/>
                </a:solidFill>
              </a:rPr>
              <a:t>viruses</a:t>
            </a:r>
            <a:r>
              <a:rPr lang="en"/>
              <a:t> that enter our body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They can enter through the mouth, nose, or a </a:t>
            </a:r>
            <a:r>
              <a:rPr lang="en">
                <a:highlight>
                  <a:srgbClr val="FF0000"/>
                </a:highlight>
              </a:rPr>
              <a:t>wound. </a:t>
            </a:r>
            <a:endParaRPr>
              <a:highlight>
                <a:srgbClr val="FF0000"/>
              </a:highlight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6125" y="127076"/>
            <a:ext cx="1409326" cy="1409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0775" y="3255025"/>
            <a:ext cx="2920400" cy="18884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/>
          <p:nvPr/>
        </p:nvSpPr>
        <p:spPr>
          <a:xfrm rot="1029066">
            <a:off x="1885887" y="3602629"/>
            <a:ext cx="1384571" cy="68655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0E0E3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11700" y="115500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highlight>
                  <a:srgbClr val="CC0000"/>
                </a:highlight>
              </a:rPr>
              <a:t>Virus</a:t>
            </a:r>
            <a:r>
              <a:rPr lang="en"/>
              <a:t>										</a:t>
            </a:r>
            <a:r>
              <a:rPr lang="en">
                <a:highlight>
                  <a:srgbClr val="6AA84F"/>
                </a:highlight>
              </a:rPr>
              <a:t>Bacteria</a:t>
            </a:r>
            <a:endParaRPr>
              <a:highlight>
                <a:srgbClr val="6AA84F"/>
              </a:highlight>
            </a:endParaRPr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3250" y="829025"/>
            <a:ext cx="2020150" cy="157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8313" y="829025"/>
            <a:ext cx="1742726" cy="1742726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/>
          <p:nvPr/>
        </p:nvSpPr>
        <p:spPr>
          <a:xfrm>
            <a:off x="6533225" y="2696625"/>
            <a:ext cx="2020200" cy="19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Can be found anywhere, can live on their own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highlight>
                  <a:srgbClr val="6AA84F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We can use antibiotics to fight them</a:t>
            </a:r>
            <a:endParaRPr sz="1800">
              <a:solidFill>
                <a:srgbClr val="FFFFFF"/>
              </a:solidFill>
              <a:highlight>
                <a:srgbClr val="6AA84F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649388" y="2740125"/>
            <a:ext cx="2220600" cy="18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Need another  living thing to survive. Transfer from one living thing to another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highlight>
                <a:srgbClr val="CC0000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highlight>
                  <a:srgbClr val="CC0000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Can be prevented with Vaccines</a:t>
            </a:r>
            <a:endParaRPr sz="1800">
              <a:solidFill>
                <a:srgbClr val="FFFFFF"/>
              </a:solidFill>
              <a:highlight>
                <a:srgbClr val="CC0000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highlight>
                <a:srgbClr val="CC0000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highlight>
                <a:srgbClr val="CC0000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76A5AF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311700" y="445025"/>
            <a:ext cx="8520600" cy="9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highlight>
                  <a:srgbClr val="FF9900"/>
                </a:highlight>
              </a:rPr>
              <a:t>Symptoms</a:t>
            </a:r>
            <a:r>
              <a:rPr lang="en"/>
              <a:t> </a:t>
            </a:r>
            <a:r>
              <a:rPr lang="en"/>
              <a:t>indicate that you are ill </a:t>
            </a:r>
            <a:r>
              <a:rPr lang="en"/>
              <a:t> </a:t>
            </a:r>
            <a:endParaRPr/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400" y="1691425"/>
            <a:ext cx="2706650" cy="202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3949" y="2078099"/>
            <a:ext cx="2921375" cy="164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6200" y="1432421"/>
            <a:ext cx="2921375" cy="219103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 txBox="1"/>
          <p:nvPr/>
        </p:nvSpPr>
        <p:spPr>
          <a:xfrm>
            <a:off x="448475" y="3896175"/>
            <a:ext cx="82689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B4A7D6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Runny Nose	</a:t>
            </a:r>
            <a:r>
              <a:rPr lang="en" sz="2400">
                <a:latin typeface="Source Sans Pro"/>
                <a:ea typeface="Source Sans Pro"/>
                <a:cs typeface="Source Sans Pro"/>
                <a:sym typeface="Source Sans Pro"/>
              </a:rPr>
              <a:t>	        	</a:t>
            </a:r>
            <a:r>
              <a:rPr lang="en" sz="2400">
                <a:highlight>
                  <a:srgbClr val="00FFFF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Sneezing</a:t>
            </a:r>
            <a:r>
              <a:rPr lang="en" sz="2400">
                <a:latin typeface="Source Sans Pro"/>
                <a:ea typeface="Source Sans Pro"/>
                <a:cs typeface="Source Sans Pro"/>
                <a:sym typeface="Source Sans Pro"/>
              </a:rPr>
              <a:t> 		    		    </a:t>
            </a:r>
            <a:r>
              <a:rPr lang="en" sz="2400">
                <a:highlight>
                  <a:srgbClr val="E06666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Sore Throat</a:t>
            </a:r>
            <a:endParaRPr sz="2400">
              <a:highlight>
                <a:srgbClr val="E06666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C27BA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highlight>
                  <a:srgbClr val="FF9900"/>
                </a:highlight>
              </a:rPr>
              <a:t>Symptoms</a:t>
            </a:r>
            <a:r>
              <a:rPr lang="en"/>
              <a:t> indicate that you are ill</a:t>
            </a:r>
            <a:endParaRPr/>
          </a:p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311700" y="4380550"/>
            <a:ext cx="8520600" cy="4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3000">
                <a:solidFill>
                  <a:srgbClr val="000000"/>
                </a:solidFill>
              </a:rPr>
              <a:t>     </a:t>
            </a:r>
            <a:r>
              <a:rPr b="1" lang="en" sz="3000">
                <a:solidFill>
                  <a:srgbClr val="000000"/>
                </a:solidFill>
                <a:highlight>
                  <a:srgbClr val="FFFFFF"/>
                </a:highlight>
              </a:rPr>
              <a:t>Fever	</a:t>
            </a:r>
            <a:r>
              <a:rPr b="1" lang="en" sz="3000">
                <a:solidFill>
                  <a:srgbClr val="000000"/>
                </a:solidFill>
              </a:rPr>
              <a:t>					   </a:t>
            </a:r>
            <a:r>
              <a:rPr b="1" lang="en" sz="3000">
                <a:solidFill>
                  <a:srgbClr val="000000"/>
                </a:solidFill>
                <a:highlight>
                  <a:srgbClr val="6AA84F"/>
                </a:highlight>
              </a:rPr>
              <a:t>Body aches or pain</a:t>
            </a:r>
            <a:endParaRPr b="1" sz="3000">
              <a:solidFill>
                <a:srgbClr val="000000"/>
              </a:solidFill>
              <a:highlight>
                <a:srgbClr val="6AA84F"/>
              </a:highlight>
            </a:endParaRPr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800" y="1572975"/>
            <a:ext cx="2569325" cy="256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3300" y="1572986"/>
            <a:ext cx="2569325" cy="2569303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7"/>
          <p:cNvSpPr/>
          <p:nvPr/>
        </p:nvSpPr>
        <p:spPr>
          <a:xfrm>
            <a:off x="7512025" y="1205300"/>
            <a:ext cx="1499700" cy="1023000"/>
          </a:xfrm>
          <a:prstGeom prst="wedgeRoundRectCallout">
            <a:avLst>
              <a:gd fmla="val -66820" name="adj1"/>
              <a:gd fmla="val 70557" name="adj2"/>
              <a:gd fmla="val 0" name="adj3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OUCH!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My stomach hurts</a:t>
            </a:r>
            <a:endParaRPr b="1"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93C47D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/>
          <p:nvPr>
            <p:ph type="title"/>
          </p:nvPr>
        </p:nvSpPr>
        <p:spPr>
          <a:xfrm>
            <a:off x="313275" y="190875"/>
            <a:ext cx="57759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9900FF"/>
                </a:highlight>
              </a:rPr>
              <a:t>Common illnesses </a:t>
            </a:r>
            <a:r>
              <a:rPr lang="en"/>
              <a:t>caused by </a:t>
            </a:r>
            <a:r>
              <a:rPr lang="en">
                <a:highlight>
                  <a:srgbClr val="CC0000"/>
                </a:highlight>
              </a:rPr>
              <a:t>viruses</a:t>
            </a:r>
            <a:endParaRPr>
              <a:highlight>
                <a:srgbClr val="CC0000"/>
              </a:highlight>
            </a:endParaRPr>
          </a:p>
        </p:txBody>
      </p:sp>
      <p:sp>
        <p:nvSpPr>
          <p:cNvPr id="106" name="Google Shape;106;p18"/>
          <p:cNvSpPr txBox="1"/>
          <p:nvPr>
            <p:ph idx="1" type="body"/>
          </p:nvPr>
        </p:nvSpPr>
        <p:spPr>
          <a:xfrm>
            <a:off x="59425" y="11665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highlight>
                  <a:srgbClr val="B4A7D6"/>
                </a:highlight>
              </a:rPr>
              <a:t>Common cold</a:t>
            </a:r>
            <a:r>
              <a:rPr lang="en" sz="2400">
                <a:solidFill>
                  <a:srgbClr val="000000"/>
                </a:solidFill>
              </a:rPr>
              <a:t>- </a:t>
            </a:r>
            <a:r>
              <a:rPr b="1" lang="en" sz="2400">
                <a:solidFill>
                  <a:srgbClr val="000000"/>
                </a:solidFill>
              </a:rPr>
              <a:t>virus</a:t>
            </a:r>
            <a:r>
              <a:rPr lang="en" sz="2400">
                <a:solidFill>
                  <a:srgbClr val="000000"/>
                </a:solidFill>
              </a:rPr>
              <a:t>, upper respiratory system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highlight>
                  <a:srgbClr val="B4A7D6"/>
                </a:highlight>
              </a:rPr>
              <a:t>The flu</a:t>
            </a:r>
            <a:r>
              <a:rPr lang="en" sz="2400">
                <a:solidFill>
                  <a:srgbClr val="000000"/>
                </a:solidFill>
              </a:rPr>
              <a:t>- also a </a:t>
            </a:r>
            <a:r>
              <a:rPr b="1" lang="en" sz="2400">
                <a:solidFill>
                  <a:srgbClr val="000000"/>
                </a:solidFill>
              </a:rPr>
              <a:t>virus</a:t>
            </a:r>
            <a:r>
              <a:rPr lang="en" sz="2400">
                <a:solidFill>
                  <a:srgbClr val="000000"/>
                </a:solidFill>
              </a:rPr>
              <a:t> stronger than the cold. High fever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and strong body aches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000000"/>
                </a:solidFill>
                <a:highlight>
                  <a:srgbClr val="B4A7D6"/>
                </a:highlight>
              </a:rPr>
              <a:t>Chicken pox</a:t>
            </a:r>
            <a:r>
              <a:rPr lang="en" sz="2400">
                <a:solidFill>
                  <a:srgbClr val="000000"/>
                </a:solidFill>
              </a:rPr>
              <a:t>- </a:t>
            </a:r>
            <a:r>
              <a:rPr b="1" lang="en" sz="2400">
                <a:solidFill>
                  <a:srgbClr val="000000"/>
                </a:solidFill>
              </a:rPr>
              <a:t>virus</a:t>
            </a:r>
            <a:r>
              <a:rPr lang="en" sz="2400">
                <a:solidFill>
                  <a:srgbClr val="000000"/>
                </a:solidFill>
              </a:rPr>
              <a:t>, itchy rash, </a:t>
            </a:r>
            <a:r>
              <a:rPr lang="en" sz="2400">
                <a:solidFill>
                  <a:srgbClr val="000000"/>
                </a:solidFill>
              </a:rPr>
              <a:t>it's</a:t>
            </a:r>
            <a:r>
              <a:rPr lang="en" sz="2400">
                <a:solidFill>
                  <a:srgbClr val="000000"/>
                </a:solidFill>
              </a:rPr>
              <a:t> contagious </a:t>
            </a:r>
            <a:endParaRPr sz="2400">
              <a:solidFill>
                <a:srgbClr val="000000"/>
              </a:solidFill>
            </a:endParaRPr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0688" y="3558225"/>
            <a:ext cx="2675149" cy="158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8475" y="112125"/>
            <a:ext cx="2491550" cy="140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9716" y="1772275"/>
            <a:ext cx="2366451" cy="181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D7E6B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00FFFF"/>
                </a:highlight>
              </a:rPr>
              <a:t>Contagious</a:t>
            </a:r>
            <a:r>
              <a:rPr lang="en"/>
              <a:t> </a:t>
            </a:r>
            <a:endParaRPr/>
          </a:p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311700" y="1152475"/>
            <a:ext cx="8520600" cy="96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Contagious means that the illness spreads from one person to another very easily</a:t>
            </a:r>
            <a:endParaRPr sz="2400">
              <a:solidFill>
                <a:srgbClr val="000000"/>
              </a:solidFill>
            </a:endParaRPr>
          </a:p>
        </p:txBody>
      </p:sp>
      <p:pic>
        <p:nvPicPr>
          <p:cNvPr id="116" name="Google Shape;11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850" y="2116375"/>
            <a:ext cx="5181900" cy="281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9"/>
          <p:cNvSpPr txBox="1"/>
          <p:nvPr/>
        </p:nvSpPr>
        <p:spPr>
          <a:xfrm>
            <a:off x="546575" y="2200425"/>
            <a:ext cx="2480700" cy="24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Illnesses can be spread through:</a:t>
            </a:r>
            <a:endParaRPr sz="20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-direct contact</a:t>
            </a:r>
            <a:endParaRPr sz="20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-Indirect contact (bacteria left on the door handle</a:t>
            </a:r>
            <a:endParaRPr sz="20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-Through the air</a:t>
            </a:r>
            <a:endParaRPr sz="20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9D2E9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/>
          <p:nvPr>
            <p:ph type="title"/>
          </p:nvPr>
        </p:nvSpPr>
        <p:spPr>
          <a:xfrm>
            <a:off x="311700" y="244450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4CCCC"/>
                </a:solidFill>
                <a:highlight>
                  <a:schemeClr val="accent5"/>
                </a:highlight>
              </a:rPr>
              <a:t>Germs are everywhere and you </a:t>
            </a:r>
            <a:r>
              <a:rPr lang="en">
                <a:solidFill>
                  <a:srgbClr val="F4CCCC"/>
                </a:solidFill>
                <a:highlight>
                  <a:schemeClr val="accent5"/>
                </a:highlight>
              </a:rPr>
              <a:t>can't</a:t>
            </a:r>
            <a:r>
              <a:rPr lang="en">
                <a:solidFill>
                  <a:srgbClr val="F4CCCC"/>
                </a:solidFill>
                <a:highlight>
                  <a:schemeClr val="accent5"/>
                </a:highlight>
              </a:rPr>
              <a:t> see them, wash your hands!</a:t>
            </a:r>
            <a:endParaRPr>
              <a:solidFill>
                <a:srgbClr val="F4CCCC"/>
              </a:solidFill>
              <a:highlight>
                <a:schemeClr val="accent5"/>
              </a:highlight>
            </a:endParaRPr>
          </a:p>
        </p:txBody>
      </p:sp>
      <p:pic>
        <p:nvPicPr>
          <p:cNvPr id="123" name="Google Shape;12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75" y="1447050"/>
            <a:ext cx="3438550" cy="343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5850" y="1146175"/>
            <a:ext cx="3016525" cy="301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0"/>
          <p:cNvSpPr txBox="1"/>
          <p:nvPr/>
        </p:nvSpPr>
        <p:spPr>
          <a:xfrm>
            <a:off x="5520763" y="4262200"/>
            <a:ext cx="32667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highlight>
                  <a:srgbClr val="CC0000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Try NOT to touch your face and your mouth</a:t>
            </a:r>
            <a:endParaRPr b="1" sz="2400">
              <a:solidFill>
                <a:srgbClr val="FFFFFF"/>
              </a:solidFill>
              <a:highlight>
                <a:srgbClr val="CC0000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E599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340350" y="2245350"/>
            <a:ext cx="2023500" cy="6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00FF"/>
                </a:highlight>
              </a:rPr>
              <a:t>Use soap</a:t>
            </a:r>
            <a:endParaRPr>
              <a:highlight>
                <a:srgbClr val="FF00FF"/>
              </a:highlight>
            </a:endParaRPr>
          </a:p>
        </p:txBody>
      </p:sp>
      <p:pic>
        <p:nvPicPr>
          <p:cNvPr id="131" name="Google Shape;13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0198" y="2640700"/>
            <a:ext cx="1446616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3009473"/>
            <a:ext cx="3791650" cy="213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8875" y="85977"/>
            <a:ext cx="4485125" cy="2392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 txBox="1"/>
          <p:nvPr>
            <p:ph type="title"/>
          </p:nvPr>
        </p:nvSpPr>
        <p:spPr>
          <a:xfrm>
            <a:off x="5222475" y="3600175"/>
            <a:ext cx="2444700" cy="6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00FF"/>
                </a:highlight>
              </a:rPr>
              <a:t>Use hand sanitizer</a:t>
            </a:r>
            <a:endParaRPr>
              <a:highlight>
                <a:srgbClr val="FF00FF"/>
              </a:highlight>
            </a:endParaRPr>
          </a:p>
        </p:txBody>
      </p:sp>
      <p:sp>
        <p:nvSpPr>
          <p:cNvPr id="135" name="Google Shape;135;p21"/>
          <p:cNvSpPr txBox="1"/>
          <p:nvPr>
            <p:ph type="title"/>
          </p:nvPr>
        </p:nvSpPr>
        <p:spPr>
          <a:xfrm>
            <a:off x="673375" y="358100"/>
            <a:ext cx="3700200" cy="6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00FF"/>
                </a:highlight>
              </a:rPr>
              <a:t>Use disinfecting sprays</a:t>
            </a:r>
            <a:endParaRPr>
              <a:highlight>
                <a:srgbClr val="FF00FF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type="title"/>
          </p:nvPr>
        </p:nvSpPr>
        <p:spPr>
          <a:xfrm>
            <a:off x="157525" y="196075"/>
            <a:ext cx="8520600" cy="9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00"/>
                </a:solidFill>
              </a:rPr>
              <a:t>Watch how easily viruses can be spread</a:t>
            </a:r>
            <a:endParaRPr sz="24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00"/>
                </a:solidFill>
              </a:rPr>
              <a:t>And what you can do to prevent it</a:t>
            </a:r>
            <a:endParaRPr sz="24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FF00"/>
              </a:solidFill>
            </a:endParaRPr>
          </a:p>
        </p:txBody>
      </p:sp>
      <p:sp>
        <p:nvSpPr>
          <p:cNvPr id="141" name="Google Shape;14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Corona awareness #CoronaVirus #CronaAwareness #SaudiaArab" id="142" name="Google Shape;142;p22" title="Corona Virus Awareness Arabic Advertisement by Ministry of Health Saudi Arabia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5275" y="1272300"/>
            <a:ext cx="5161600" cy="387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4CCCC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Medicine</a:t>
            </a:r>
            <a:r>
              <a:rPr lang="en"/>
              <a:t> helps us </a:t>
            </a:r>
            <a:r>
              <a:rPr lang="en">
                <a:highlight>
                  <a:srgbClr val="00FF00"/>
                </a:highlight>
              </a:rPr>
              <a:t>get better</a:t>
            </a:r>
            <a:endParaRPr>
              <a:highlight>
                <a:srgbClr val="00FF00"/>
              </a:highlight>
            </a:endParaRPr>
          </a:p>
        </p:txBody>
      </p:sp>
      <p:sp>
        <p:nvSpPr>
          <p:cNvPr id="148" name="Google Shape;148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Char char="●"/>
            </a:pPr>
            <a:r>
              <a:rPr lang="en" sz="2400">
                <a:solidFill>
                  <a:srgbClr val="0000FF"/>
                </a:solidFill>
              </a:rPr>
              <a:t>Sometimes you may need medicine for a week </a:t>
            </a:r>
            <a:r>
              <a:rPr lang="en" sz="2400">
                <a:solidFill>
                  <a:srgbClr val="000000"/>
                </a:solidFill>
                <a:highlight>
                  <a:srgbClr val="00FFFF"/>
                </a:highlight>
              </a:rPr>
              <a:t>to recover</a:t>
            </a:r>
            <a:endParaRPr sz="2400">
              <a:solidFill>
                <a:srgbClr val="000000"/>
              </a:solidFill>
              <a:highlight>
                <a:srgbClr val="00FFFF"/>
              </a:highlight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Char char="●"/>
            </a:pPr>
            <a:r>
              <a:rPr lang="en" sz="2400">
                <a:solidFill>
                  <a:schemeClr val="accent5"/>
                </a:solidFill>
              </a:rPr>
              <a:t>Some </a:t>
            </a:r>
            <a:r>
              <a:rPr lang="en" sz="2400">
                <a:solidFill>
                  <a:schemeClr val="accent5"/>
                </a:solidFill>
              </a:rPr>
              <a:t>people</a:t>
            </a:r>
            <a:r>
              <a:rPr lang="en" sz="2400">
                <a:solidFill>
                  <a:schemeClr val="accent5"/>
                </a:solidFill>
              </a:rPr>
              <a:t> need medicine everyday to help their body function</a:t>
            </a:r>
            <a:endParaRPr sz="2400">
              <a:solidFill>
                <a:schemeClr val="accent5"/>
              </a:solidFill>
            </a:endParaRPr>
          </a:p>
        </p:txBody>
      </p:sp>
      <p:pic>
        <p:nvPicPr>
          <p:cNvPr id="149" name="Google Shape;14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0900" y="2571750"/>
            <a:ext cx="3131574" cy="234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5075" y="2463700"/>
            <a:ext cx="2564774" cy="2564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51C75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Sometimes we need </a:t>
            </a:r>
            <a:r>
              <a:rPr lang="en">
                <a:solidFill>
                  <a:srgbClr val="FFFFFF"/>
                </a:solidFill>
                <a:highlight>
                  <a:srgbClr val="3C78D8"/>
                </a:highlight>
              </a:rPr>
              <a:t>antibiotics</a:t>
            </a:r>
            <a:r>
              <a:rPr lang="en">
                <a:solidFill>
                  <a:srgbClr val="FFFFFF"/>
                </a:solidFill>
              </a:rPr>
              <a:t> to fight </a:t>
            </a:r>
            <a:r>
              <a:rPr lang="en">
                <a:solidFill>
                  <a:srgbClr val="FFFFFF"/>
                </a:solidFill>
                <a:highlight>
                  <a:srgbClr val="FF0000"/>
                </a:highlight>
              </a:rPr>
              <a:t>bacterial infections</a:t>
            </a:r>
            <a:r>
              <a:rPr lang="en">
                <a:highlight>
                  <a:srgbClr val="FF0000"/>
                </a:highlight>
              </a:rPr>
              <a:t> </a:t>
            </a:r>
            <a:endParaRPr>
              <a:highlight>
                <a:srgbClr val="FF0000"/>
              </a:highlight>
            </a:endParaRPr>
          </a:p>
        </p:txBody>
      </p:sp>
      <p:pic>
        <p:nvPicPr>
          <p:cNvPr id="156" name="Google Shape;15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8375" y="1567775"/>
            <a:ext cx="6947251" cy="314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E7CC3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/>
          <p:nvPr>
            <p:ph type="title"/>
          </p:nvPr>
        </p:nvSpPr>
        <p:spPr>
          <a:xfrm>
            <a:off x="465850" y="389000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highlight>
                  <a:srgbClr val="FF0000"/>
                </a:highlight>
              </a:rPr>
              <a:t>First Aid </a:t>
            </a:r>
            <a:r>
              <a:rPr lang="en">
                <a:solidFill>
                  <a:srgbClr val="FFFFFF"/>
                </a:solidFill>
              </a:rPr>
              <a:t>is the help we can give instantly before being able to see a doctor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If there is an emergency </a:t>
            </a:r>
            <a:r>
              <a:rPr lang="en">
                <a:solidFill>
                  <a:srgbClr val="FFFFFF"/>
                </a:solidFill>
                <a:highlight>
                  <a:srgbClr val="FF0000"/>
                </a:highlight>
              </a:rPr>
              <a:t>CALL </a:t>
            </a:r>
            <a:r>
              <a:rPr lang="en" sz="4800">
                <a:solidFill>
                  <a:srgbClr val="FFFFFF"/>
                </a:solidFill>
                <a:highlight>
                  <a:srgbClr val="FF0000"/>
                </a:highlight>
              </a:rPr>
              <a:t>112</a:t>
            </a:r>
            <a:endParaRPr sz="4800">
              <a:solidFill>
                <a:srgbClr val="FFFFFF"/>
              </a:solidFill>
              <a:highlight>
                <a:srgbClr val="FF00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62" name="Google Shape;16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6825" y="2357063"/>
            <a:ext cx="2108475" cy="210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2950" y="2213975"/>
            <a:ext cx="4765100" cy="2679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E599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highlight>
                  <a:srgbClr val="8E7CC3"/>
                </a:highlight>
              </a:rPr>
              <a:t>Healthy Habits help fight off illnesses!</a:t>
            </a:r>
            <a:endParaRPr>
              <a:solidFill>
                <a:srgbClr val="FFFFFF"/>
              </a:solidFill>
              <a:highlight>
                <a:srgbClr val="8E7CC3"/>
              </a:highlight>
            </a:endParaRPr>
          </a:p>
        </p:txBody>
      </p:sp>
      <p:sp>
        <p:nvSpPr>
          <p:cNvPr id="169" name="Google Shape;169;p26"/>
          <p:cNvSpPr txBox="1"/>
          <p:nvPr>
            <p:ph idx="1" type="body"/>
          </p:nvPr>
        </p:nvSpPr>
        <p:spPr>
          <a:xfrm>
            <a:off x="0" y="1068425"/>
            <a:ext cx="25053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6AA84F"/>
                </a:solidFill>
              </a:rPr>
              <a:t>Balanced Diet</a:t>
            </a:r>
            <a:endParaRPr b="1" sz="3000">
              <a:solidFill>
                <a:srgbClr val="6AA84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6"/>
          <p:cNvSpPr txBox="1"/>
          <p:nvPr>
            <p:ph idx="1" type="body"/>
          </p:nvPr>
        </p:nvSpPr>
        <p:spPr>
          <a:xfrm>
            <a:off x="3631488" y="1152475"/>
            <a:ext cx="20568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CC0000"/>
                </a:solidFill>
              </a:rPr>
              <a:t>Exercise</a:t>
            </a:r>
            <a:endParaRPr b="1" sz="3000">
              <a:solidFill>
                <a:srgbClr val="CC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6"/>
          <p:cNvSpPr txBox="1"/>
          <p:nvPr>
            <p:ph idx="1" type="body"/>
          </p:nvPr>
        </p:nvSpPr>
        <p:spPr>
          <a:xfrm>
            <a:off x="6502800" y="1068425"/>
            <a:ext cx="20568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155CC"/>
                </a:solidFill>
              </a:rPr>
              <a:t>Rest</a:t>
            </a:r>
            <a:endParaRPr b="1" sz="30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2" name="Google Shape;17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50" y="1689750"/>
            <a:ext cx="2818450" cy="22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2542" y="1691829"/>
            <a:ext cx="3334712" cy="2501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02800" y="1632275"/>
            <a:ext cx="2641200" cy="1980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B6D7A8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/>
          <p:nvPr>
            <p:ph type="title"/>
          </p:nvPr>
        </p:nvSpPr>
        <p:spPr>
          <a:xfrm>
            <a:off x="0" y="802325"/>
            <a:ext cx="2586000" cy="50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Our body needs </a:t>
            </a:r>
            <a:r>
              <a:rPr lang="en" sz="2500">
                <a:highlight>
                  <a:srgbClr val="FF00FF"/>
                </a:highlight>
              </a:rPr>
              <a:t>nutrients</a:t>
            </a:r>
            <a:r>
              <a:rPr lang="en" sz="2500"/>
              <a:t> from foods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 </a:t>
            </a:r>
            <a:r>
              <a:rPr lang="en" sz="2500">
                <a:highlight>
                  <a:srgbClr val="FF00FF"/>
                </a:highlight>
              </a:rPr>
              <a:t>balanced diet</a:t>
            </a:r>
            <a:r>
              <a:rPr lang="en" sz="2500"/>
              <a:t> means eating foods from all </a:t>
            </a:r>
            <a:r>
              <a:rPr lang="en" sz="2500">
                <a:highlight>
                  <a:srgbClr val="FF00FF"/>
                </a:highlight>
              </a:rPr>
              <a:t>food groups</a:t>
            </a:r>
            <a:endParaRPr sz="2500">
              <a:highlight>
                <a:srgbClr val="FF00FF"/>
              </a:highlight>
            </a:endParaRPr>
          </a:p>
        </p:txBody>
      </p:sp>
      <p:pic>
        <p:nvPicPr>
          <p:cNvPr id="180" name="Google Shape;18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5350" y="31800"/>
            <a:ext cx="5079900" cy="507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938" y="286725"/>
            <a:ext cx="8100125" cy="459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8"/>
          <p:cNvSpPr txBox="1"/>
          <p:nvPr>
            <p:ph type="title"/>
          </p:nvPr>
        </p:nvSpPr>
        <p:spPr>
          <a:xfrm>
            <a:off x="311700" y="445025"/>
            <a:ext cx="28977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D966"/>
                </a:highlight>
              </a:rPr>
              <a:t>Carbohydrates</a:t>
            </a:r>
            <a:endParaRPr>
              <a:highlight>
                <a:srgbClr val="FFD966"/>
              </a:highlight>
            </a:endParaRPr>
          </a:p>
        </p:txBody>
      </p:sp>
      <p:sp>
        <p:nvSpPr>
          <p:cNvPr id="187" name="Google Shape;187;p28"/>
          <p:cNvSpPr txBox="1"/>
          <p:nvPr>
            <p:ph type="title"/>
          </p:nvPr>
        </p:nvSpPr>
        <p:spPr>
          <a:xfrm>
            <a:off x="6023075" y="546800"/>
            <a:ext cx="2897700" cy="9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93C47D"/>
                </a:highlight>
              </a:rPr>
              <a:t>Vitamins</a:t>
            </a:r>
            <a:r>
              <a:rPr lang="en">
                <a:highlight>
                  <a:srgbClr val="FFFFFF"/>
                </a:highlight>
              </a:rPr>
              <a:t> and</a:t>
            </a:r>
            <a:r>
              <a:rPr lang="en">
                <a:highlight>
                  <a:srgbClr val="FFD966"/>
                </a:highlight>
              </a:rPr>
              <a:t> </a:t>
            </a:r>
            <a:r>
              <a:rPr lang="en">
                <a:highlight>
                  <a:srgbClr val="9FC5E8"/>
                </a:highlight>
              </a:rPr>
              <a:t>minerals</a:t>
            </a:r>
            <a:endParaRPr>
              <a:highlight>
                <a:srgbClr val="9FC5E8"/>
              </a:highlight>
            </a:endParaRPr>
          </a:p>
        </p:txBody>
      </p:sp>
      <p:sp>
        <p:nvSpPr>
          <p:cNvPr id="188" name="Google Shape;188;p28"/>
          <p:cNvSpPr txBox="1"/>
          <p:nvPr>
            <p:ph type="title"/>
          </p:nvPr>
        </p:nvSpPr>
        <p:spPr>
          <a:xfrm>
            <a:off x="85950" y="3830200"/>
            <a:ext cx="32094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E06666"/>
                </a:highlight>
              </a:rPr>
              <a:t>Protein and iron</a:t>
            </a:r>
            <a:endParaRPr>
              <a:highlight>
                <a:srgbClr val="E06666"/>
              </a:highlight>
            </a:endParaRPr>
          </a:p>
        </p:txBody>
      </p:sp>
      <p:sp>
        <p:nvSpPr>
          <p:cNvPr id="189" name="Google Shape;189;p28"/>
          <p:cNvSpPr txBox="1"/>
          <p:nvPr>
            <p:ph type="title"/>
          </p:nvPr>
        </p:nvSpPr>
        <p:spPr>
          <a:xfrm>
            <a:off x="6023075" y="3744250"/>
            <a:ext cx="28977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B4A7D6"/>
                </a:highlight>
              </a:rPr>
              <a:t>Dairy/ Fats</a:t>
            </a:r>
            <a:endParaRPr>
              <a:highlight>
                <a:srgbClr val="B4A7D6"/>
              </a:highlight>
            </a:endParaRPr>
          </a:p>
        </p:txBody>
      </p:sp>
      <p:sp>
        <p:nvSpPr>
          <p:cNvPr id="190" name="Google Shape;190;p28"/>
          <p:cNvSpPr txBox="1"/>
          <p:nvPr>
            <p:ph type="title"/>
          </p:nvPr>
        </p:nvSpPr>
        <p:spPr>
          <a:xfrm>
            <a:off x="2855500" y="4611200"/>
            <a:ext cx="41220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highlight>
                  <a:srgbClr val="FF00FF"/>
                </a:highlight>
              </a:rPr>
              <a:t>A little bit of sweets</a:t>
            </a:r>
            <a:endParaRPr sz="2200">
              <a:highlight>
                <a:srgbClr val="FF00FF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CFE2F3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9"/>
          <p:cNvSpPr txBox="1"/>
          <p:nvPr>
            <p:ph type="title"/>
          </p:nvPr>
        </p:nvSpPr>
        <p:spPr>
          <a:xfrm>
            <a:off x="182750" y="144150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highlight>
                  <a:srgbClr val="E06666"/>
                </a:highlight>
              </a:rPr>
              <a:t>Exercise</a:t>
            </a:r>
            <a:r>
              <a:rPr lang="en"/>
              <a:t> is very important for </a:t>
            </a:r>
            <a:r>
              <a:rPr lang="en">
                <a:solidFill>
                  <a:srgbClr val="000000"/>
                </a:solidFill>
                <a:highlight>
                  <a:srgbClr val="F1C232"/>
                </a:highlight>
              </a:rPr>
              <a:t>all ages!</a:t>
            </a:r>
            <a:endParaRPr>
              <a:solidFill>
                <a:srgbClr val="000000"/>
              </a:solidFill>
              <a:highlight>
                <a:srgbClr val="F1C232"/>
              </a:highlight>
            </a:endParaRPr>
          </a:p>
        </p:txBody>
      </p:sp>
      <p:sp>
        <p:nvSpPr>
          <p:cNvPr id="196" name="Google Shape;196;p29"/>
          <p:cNvSpPr txBox="1"/>
          <p:nvPr>
            <p:ph idx="1" type="body"/>
          </p:nvPr>
        </p:nvSpPr>
        <p:spPr>
          <a:xfrm>
            <a:off x="182750" y="980525"/>
            <a:ext cx="8520600" cy="9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400">
                <a:solidFill>
                  <a:srgbClr val="000000"/>
                </a:solidFill>
              </a:rPr>
              <a:t>It is good for your</a:t>
            </a:r>
            <a:r>
              <a:rPr b="1" lang="en" sz="2400">
                <a:solidFill>
                  <a:srgbClr val="000000"/>
                </a:solidFill>
                <a:highlight>
                  <a:srgbClr val="F4CCCC"/>
                </a:highlight>
              </a:rPr>
              <a:t> respiratory system,</a:t>
            </a:r>
            <a:r>
              <a:rPr b="1" lang="en" sz="2400">
                <a:solidFill>
                  <a:srgbClr val="000000"/>
                </a:solidFill>
              </a:rPr>
              <a:t> </a:t>
            </a:r>
            <a:r>
              <a:rPr b="1" lang="en" sz="2400">
                <a:solidFill>
                  <a:srgbClr val="000000"/>
                </a:solidFill>
                <a:highlight>
                  <a:srgbClr val="DD7E6B"/>
                </a:highlight>
              </a:rPr>
              <a:t>circulatory system</a:t>
            </a:r>
            <a:r>
              <a:rPr b="1" lang="en" sz="2400">
                <a:solidFill>
                  <a:srgbClr val="000000"/>
                </a:solidFill>
              </a:rPr>
              <a:t> and </a:t>
            </a:r>
            <a:r>
              <a:rPr b="1" lang="en" sz="2400">
                <a:solidFill>
                  <a:srgbClr val="000000"/>
                </a:solidFill>
                <a:highlight>
                  <a:srgbClr val="F6B26B"/>
                </a:highlight>
              </a:rPr>
              <a:t>locomotor systems</a:t>
            </a:r>
            <a:endParaRPr b="1" sz="2400">
              <a:solidFill>
                <a:srgbClr val="000000"/>
              </a:solidFill>
              <a:highlight>
                <a:srgbClr val="F6B26B"/>
              </a:highlight>
            </a:endParaRPr>
          </a:p>
        </p:txBody>
      </p:sp>
      <p:pic>
        <p:nvPicPr>
          <p:cNvPr id="197" name="Google Shape;19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850" y="2084750"/>
            <a:ext cx="2927975" cy="292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1428" y="1628921"/>
            <a:ext cx="2514200" cy="1885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750" y="2027325"/>
            <a:ext cx="2719854" cy="203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24150" y="3103613"/>
            <a:ext cx="2719850" cy="2039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9FC5E8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 txBox="1"/>
          <p:nvPr>
            <p:ph type="title"/>
          </p:nvPr>
        </p:nvSpPr>
        <p:spPr>
          <a:xfrm>
            <a:off x="311700" y="431000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highlight>
                  <a:srgbClr val="FF00FF"/>
                </a:highlight>
              </a:rPr>
              <a:t>Hygiene </a:t>
            </a:r>
            <a:endParaRPr>
              <a:solidFill>
                <a:srgbClr val="FFFFFF"/>
              </a:solidFill>
              <a:highlight>
                <a:srgbClr val="FF00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highlight>
                  <a:srgbClr val="9900FF"/>
                </a:highlight>
              </a:rPr>
              <a:t>Taking care of your personal hygiene helps fight bacteria</a:t>
            </a:r>
            <a:endParaRPr sz="2400">
              <a:solidFill>
                <a:srgbClr val="FFFFFF"/>
              </a:solidFill>
              <a:highlight>
                <a:srgbClr val="9900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highlight>
                  <a:srgbClr val="E06666"/>
                </a:highlight>
              </a:rPr>
              <a:t>It is very important because we can see the bacteria</a:t>
            </a:r>
            <a:endParaRPr sz="2400">
              <a:solidFill>
                <a:srgbClr val="FFFFFF"/>
              </a:solidFill>
              <a:highlight>
                <a:srgbClr val="E06666"/>
              </a:highlight>
            </a:endParaRPr>
          </a:p>
        </p:txBody>
      </p:sp>
      <p:pic>
        <p:nvPicPr>
          <p:cNvPr id="206" name="Google Shape;20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429725"/>
            <a:ext cx="257175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0"/>
          <p:cNvSpPr txBox="1"/>
          <p:nvPr/>
        </p:nvSpPr>
        <p:spPr>
          <a:xfrm>
            <a:off x="153975" y="1864000"/>
            <a:ext cx="28872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highlight>
                  <a:srgbClr val="FFD966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Wash your hands!</a:t>
            </a:r>
            <a:endParaRPr sz="2800">
              <a:solidFill>
                <a:srgbClr val="FFFFFF"/>
              </a:solidFill>
              <a:highlight>
                <a:srgbClr val="FFD966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08" name="Google Shape;20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88800" y="2692400"/>
            <a:ext cx="5143500" cy="216217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0"/>
          <p:cNvSpPr txBox="1"/>
          <p:nvPr/>
        </p:nvSpPr>
        <p:spPr>
          <a:xfrm>
            <a:off x="3562625" y="1948350"/>
            <a:ext cx="59004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highlight>
                  <a:srgbClr val="FFD966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Cover your mouth when you cough</a:t>
            </a:r>
            <a:endParaRPr sz="2800">
              <a:solidFill>
                <a:srgbClr val="FFFFFF"/>
              </a:solidFill>
              <a:highlight>
                <a:srgbClr val="FFD966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A86E8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1"/>
          <p:cNvSpPr txBox="1"/>
          <p:nvPr>
            <p:ph type="title"/>
          </p:nvPr>
        </p:nvSpPr>
        <p:spPr>
          <a:xfrm>
            <a:off x="311700" y="445025"/>
            <a:ext cx="8520600" cy="6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highlight>
                  <a:srgbClr val="FFD966"/>
                </a:highlight>
              </a:rPr>
              <a:t>It is also important to</a:t>
            </a:r>
            <a:endParaRPr>
              <a:solidFill>
                <a:srgbClr val="000000"/>
              </a:solidFill>
              <a:highlight>
                <a:srgbClr val="FFD966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                     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15" name="Google Shape;21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325" y="2367750"/>
            <a:ext cx="3048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5463" y="2474150"/>
            <a:ext cx="3457575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1"/>
          <p:cNvSpPr txBox="1"/>
          <p:nvPr/>
        </p:nvSpPr>
        <p:spPr>
          <a:xfrm>
            <a:off x="539325" y="1401138"/>
            <a:ext cx="3735300" cy="6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FFE599"/>
                </a:solidFill>
                <a:latin typeface="Raleway"/>
                <a:ea typeface="Raleway"/>
                <a:cs typeface="Raleway"/>
                <a:sym typeface="Raleway"/>
              </a:rPr>
              <a:t>Brush your teeth after eating</a:t>
            </a:r>
            <a:endParaRPr>
              <a:solidFill>
                <a:srgbClr val="FFE5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18" name="Google Shape;218;p31"/>
          <p:cNvSpPr txBox="1"/>
          <p:nvPr/>
        </p:nvSpPr>
        <p:spPr>
          <a:xfrm>
            <a:off x="5227600" y="1457550"/>
            <a:ext cx="3279600" cy="7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FFE599"/>
                </a:solidFill>
                <a:latin typeface="Raleway"/>
                <a:ea typeface="Raleway"/>
                <a:cs typeface="Raleway"/>
                <a:sym typeface="Raleway"/>
              </a:rPr>
              <a:t>Take showers regularly </a:t>
            </a:r>
            <a:endParaRPr>
              <a:solidFill>
                <a:srgbClr val="FFE5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C27BA0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You should also go to the doctor at least once a year to have a </a:t>
            </a:r>
            <a:r>
              <a:rPr lang="en" sz="2600">
                <a:highlight>
                  <a:srgbClr val="6AA84F"/>
                </a:highlight>
              </a:rPr>
              <a:t>CHECK-UP</a:t>
            </a:r>
            <a:endParaRPr sz="2600">
              <a:highlight>
                <a:srgbClr val="6AA84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highlight>
                  <a:srgbClr val="4A86E8"/>
                </a:highlight>
              </a:rPr>
              <a:t>just to make sure you are healthy</a:t>
            </a:r>
            <a:endParaRPr sz="2600">
              <a:highlight>
                <a:srgbClr val="4A86E8"/>
              </a:highlight>
            </a:endParaRPr>
          </a:p>
        </p:txBody>
      </p:sp>
      <p:pic>
        <p:nvPicPr>
          <p:cNvPr id="224" name="Google Shape;22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864000"/>
            <a:ext cx="3248100" cy="3391624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2"/>
          <p:cNvSpPr txBox="1"/>
          <p:nvPr/>
        </p:nvSpPr>
        <p:spPr>
          <a:xfrm>
            <a:off x="3924200" y="2130275"/>
            <a:ext cx="4722900" cy="28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They check your heart rate</a:t>
            </a:r>
            <a:endParaRPr sz="22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They test your brain and eyes</a:t>
            </a:r>
            <a:endParaRPr sz="22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They take your blood pressure</a:t>
            </a:r>
            <a:endParaRPr sz="22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They listen to your lungs</a:t>
            </a:r>
            <a:endParaRPr sz="22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134F5C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Limit the</a:t>
            </a:r>
            <a:r>
              <a:rPr lang="en">
                <a:solidFill>
                  <a:srgbClr val="FFFFFF"/>
                </a:solidFill>
                <a:highlight>
                  <a:srgbClr val="CC4125"/>
                </a:highlight>
              </a:rPr>
              <a:t> junk food</a:t>
            </a:r>
            <a:r>
              <a:rPr lang="en">
                <a:solidFill>
                  <a:srgbClr val="FFFFFF"/>
                </a:solidFill>
              </a:rPr>
              <a:t> you eat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31" name="Google Shape;23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025" y="1304925"/>
            <a:ext cx="3314700" cy="34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3"/>
          <p:cNvSpPr txBox="1"/>
          <p:nvPr/>
        </p:nvSpPr>
        <p:spPr>
          <a:xfrm>
            <a:off x="4961400" y="981050"/>
            <a:ext cx="3870900" cy="38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Junk food has a lot of:</a:t>
            </a:r>
            <a:endParaRPr sz="18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Salt</a:t>
            </a:r>
            <a:endParaRPr sz="22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Sugar</a:t>
            </a:r>
            <a:endParaRPr sz="22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Bad fats</a:t>
            </a:r>
            <a:endParaRPr sz="18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highlight>
                <a:srgbClr val="FFFF00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FFFF00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Too much of these are bad for our heart, and can cause health problems</a:t>
            </a:r>
            <a:endParaRPr sz="1800">
              <a:highlight>
                <a:srgbClr val="FFFF00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highlight>
                <a:srgbClr val="9900FF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highlight>
                  <a:srgbClr val="9900FF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It is okay to eat junk food sometimes</a:t>
            </a:r>
            <a:endParaRPr sz="1800">
              <a:solidFill>
                <a:srgbClr val="FFFFFF"/>
              </a:solidFill>
              <a:highlight>
                <a:srgbClr val="9900FF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69138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00FFFF"/>
                </a:highlight>
              </a:rPr>
              <a:t>Do not stay up too late</a:t>
            </a:r>
            <a:endParaRPr>
              <a:highlight>
                <a:srgbClr val="00FFFF"/>
              </a:highlight>
            </a:endParaRPr>
          </a:p>
        </p:txBody>
      </p:sp>
      <p:sp>
        <p:nvSpPr>
          <p:cNvPr id="238" name="Google Shape;238;p34"/>
          <p:cNvSpPr txBox="1"/>
          <p:nvPr>
            <p:ph idx="1" type="body"/>
          </p:nvPr>
        </p:nvSpPr>
        <p:spPr>
          <a:xfrm>
            <a:off x="5746150" y="1152475"/>
            <a:ext cx="3086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highlight>
                  <a:srgbClr val="3D85C6"/>
                </a:highlight>
              </a:rPr>
              <a:t>Go to bed at a normal time</a:t>
            </a:r>
            <a:endParaRPr sz="2400">
              <a:solidFill>
                <a:srgbClr val="000000"/>
              </a:solidFill>
              <a:highlight>
                <a:srgbClr val="3D85C6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highlight>
                  <a:srgbClr val="3D85C6"/>
                </a:highlight>
              </a:rPr>
              <a:t>Sleep 10 hours </a:t>
            </a:r>
            <a:endParaRPr sz="2400">
              <a:solidFill>
                <a:srgbClr val="000000"/>
              </a:solidFill>
              <a:highlight>
                <a:srgbClr val="3D85C6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000000"/>
                </a:solidFill>
                <a:highlight>
                  <a:srgbClr val="3D85C6"/>
                </a:highlight>
              </a:rPr>
              <a:t>Have a normal sleep schedule</a:t>
            </a:r>
            <a:endParaRPr sz="2400">
              <a:solidFill>
                <a:srgbClr val="000000"/>
              </a:solidFill>
              <a:highlight>
                <a:srgbClr val="3D85C6"/>
              </a:highlight>
            </a:endParaRPr>
          </a:p>
        </p:txBody>
      </p:sp>
      <p:pic>
        <p:nvPicPr>
          <p:cNvPr id="239" name="Google Shape;23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975" y="1674813"/>
            <a:ext cx="4743450" cy="23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9D2E9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00"/>
                </a:highlight>
              </a:rPr>
              <a:t>Balance your life</a:t>
            </a:r>
            <a:endParaRPr>
              <a:highlight>
                <a:srgbClr val="FFFF00"/>
              </a:highlight>
            </a:endParaRPr>
          </a:p>
        </p:txBody>
      </p:sp>
      <p:sp>
        <p:nvSpPr>
          <p:cNvPr id="245" name="Google Shape;245;p35"/>
          <p:cNvSpPr txBox="1"/>
          <p:nvPr>
            <p:ph idx="1" type="body"/>
          </p:nvPr>
        </p:nvSpPr>
        <p:spPr>
          <a:xfrm>
            <a:off x="311700" y="1152475"/>
            <a:ext cx="4760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00000"/>
                </a:solidFill>
                <a:highlight>
                  <a:srgbClr val="FFE599"/>
                </a:highlight>
              </a:rPr>
              <a:t>Limit your time with electronics</a:t>
            </a:r>
            <a:endParaRPr sz="2500">
              <a:solidFill>
                <a:srgbClr val="000000"/>
              </a:solidFill>
              <a:highlight>
                <a:srgbClr val="FFE599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00000"/>
                </a:solidFill>
                <a:highlight>
                  <a:srgbClr val="FFE599"/>
                </a:highlight>
              </a:rPr>
              <a:t>Your eyes need rest too </a:t>
            </a:r>
            <a:endParaRPr sz="2500">
              <a:solidFill>
                <a:srgbClr val="000000"/>
              </a:solidFill>
              <a:highlight>
                <a:srgbClr val="FFE599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500">
              <a:solidFill>
                <a:srgbClr val="000000"/>
              </a:solidFill>
            </a:endParaRPr>
          </a:p>
        </p:txBody>
      </p:sp>
      <p:pic>
        <p:nvPicPr>
          <p:cNvPr id="246" name="Google Shape;24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75" y="2822125"/>
            <a:ext cx="3559451" cy="232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6157" y="2822122"/>
            <a:ext cx="2655218" cy="232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6150" y="212852"/>
            <a:ext cx="4002575" cy="242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9CB9C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Don´t be a </a:t>
            </a:r>
            <a:r>
              <a:rPr lang="en">
                <a:highlight>
                  <a:srgbClr val="93C47D"/>
                </a:highlight>
              </a:rPr>
              <a:t>couch potato!!!</a:t>
            </a:r>
            <a:endParaRPr>
              <a:highlight>
                <a:srgbClr val="93C47D"/>
              </a:highlight>
            </a:endParaRPr>
          </a:p>
        </p:txBody>
      </p:sp>
      <p:pic>
        <p:nvPicPr>
          <p:cNvPr id="254" name="Google Shape;25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175" y="1765900"/>
            <a:ext cx="4143375" cy="270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5525" y="1599100"/>
            <a:ext cx="3333750" cy="28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